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365" r:id="rId3"/>
    <p:sldId id="366" r:id="rId4"/>
    <p:sldId id="359" r:id="rId5"/>
    <p:sldId id="367" r:id="rId6"/>
    <p:sldId id="368" r:id="rId7"/>
    <p:sldId id="328" r:id="rId8"/>
    <p:sldId id="369" r:id="rId9"/>
    <p:sldId id="370" r:id="rId10"/>
    <p:sldId id="371" r:id="rId11"/>
    <p:sldId id="372" r:id="rId12"/>
    <p:sldId id="364" r:id="rId13"/>
    <p:sldId id="373" r:id="rId14"/>
    <p:sldId id="374" r:id="rId15"/>
    <p:sldId id="376" r:id="rId16"/>
    <p:sldId id="375" r:id="rId1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smtClean="0"/>
              <a:t>Klik for at redigere undertiteltypografien i masteren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99083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30215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26370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230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3966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2294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9800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47017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17531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03729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793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5B7D8E-2A20-4C0E-991C-872DBB7459A8}" type="datetimeFigureOut">
              <a:rPr lang="da-DK" smtClean="0"/>
              <a:t>17-02-2018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3729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75085" y="1910432"/>
            <a:ext cx="9144000" cy="1542631"/>
          </a:xfrm>
        </p:spPr>
        <p:txBody>
          <a:bodyPr>
            <a:normAutofit/>
          </a:bodyPr>
          <a:lstStyle/>
          <a:p>
            <a:r>
              <a:rPr lang="da-DK" sz="9600" smtClean="0"/>
              <a:t>Recursion</a:t>
            </a:r>
            <a:endParaRPr lang="da-DK" sz="9600"/>
          </a:p>
        </p:txBody>
      </p:sp>
    </p:spTree>
    <p:extLst>
      <p:ext uri="{BB962C8B-B14F-4D97-AF65-F5344CB8AC3E}">
        <p14:creationId xmlns:p14="http://schemas.microsoft.com/office/powerpoint/2010/main" val="120195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 descr="Billedresultat for towers of hanoi onlin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524" y="1434300"/>
            <a:ext cx="8161776" cy="360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10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970795" cy="1325563"/>
          </a:xfrm>
        </p:spPr>
        <p:txBody>
          <a:bodyPr/>
          <a:lstStyle/>
          <a:p>
            <a:r>
              <a:rPr lang="da-DK" b="1" smtClean="0"/>
              <a:t>Parts of a Recursive definition (Towers of Hanoi)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9112624" cy="4351338"/>
          </a:xfrm>
        </p:spPr>
        <p:txBody>
          <a:bodyPr/>
          <a:lstStyle/>
          <a:p>
            <a:pPr lvl="0"/>
            <a:r>
              <a:rPr lang="en-US" b="1"/>
              <a:t>A trivial case</a:t>
            </a:r>
            <a:r>
              <a:rPr lang="en-US"/>
              <a:t>: </a:t>
            </a:r>
            <a:r>
              <a:rPr lang="en-US" b="1"/>
              <a:t>n</a:t>
            </a:r>
            <a:r>
              <a:rPr lang="en-US"/>
              <a:t> = 0, no disks to move.</a:t>
            </a:r>
            <a:endParaRPr lang="da-DK"/>
          </a:p>
          <a:p>
            <a:pPr lvl="0"/>
            <a:r>
              <a:rPr lang="en-US" b="1"/>
              <a:t>A division </a:t>
            </a:r>
            <a:r>
              <a:rPr lang="en-US" b="1"/>
              <a:t>strategy</a:t>
            </a:r>
            <a:r>
              <a:rPr lang="en-US" smtClean="0"/>
              <a:t>:</a:t>
            </a:r>
            <a:endParaRPr lang="da-DK"/>
          </a:p>
          <a:p>
            <a:pPr lvl="1"/>
            <a:r>
              <a:rPr lang="en-US"/>
              <a:t>Move (n – 1) disks from A to B</a:t>
            </a:r>
            <a:endParaRPr lang="da-DK"/>
          </a:p>
          <a:p>
            <a:pPr lvl="1"/>
            <a:r>
              <a:rPr lang="en-US"/>
              <a:t>Move disk n from A to C</a:t>
            </a:r>
            <a:endParaRPr lang="da-DK"/>
          </a:p>
          <a:p>
            <a:pPr lvl="1"/>
            <a:r>
              <a:rPr lang="en-US"/>
              <a:t>Move (n – 1) disks from B from C</a:t>
            </a:r>
            <a:endParaRPr lang="da-DK"/>
          </a:p>
          <a:p>
            <a:pPr lvl="0"/>
            <a:r>
              <a:rPr lang="en-US" b="1"/>
              <a:t>A combination strategy</a:t>
            </a:r>
            <a:r>
              <a:rPr lang="en-US"/>
              <a:t>: The three steps in combination solves the original problem for </a:t>
            </a:r>
            <a:r>
              <a:rPr lang="en-US" b="1"/>
              <a:t>n</a:t>
            </a:r>
            <a:r>
              <a:rPr lang="en-US"/>
              <a:t> disks.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1490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58520" y="765387"/>
            <a:ext cx="10515600" cy="5411576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void </a:t>
            </a:r>
            <a:r>
              <a:rPr lang="en-US" sz="2000" b="1">
                <a:latin typeface="Consolas" panose="020B0609020204030204" pitchFamily="49" charset="0"/>
              </a:rPr>
              <a:t>TowersOfHanoi(</a:t>
            </a:r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string</a:t>
            </a:r>
            <a:r>
              <a:rPr lang="en-US" sz="2000" b="1">
                <a:latin typeface="Consolas" panose="020B0609020204030204" pitchFamily="49" charset="0"/>
              </a:rPr>
              <a:t> pegA</a:t>
            </a:r>
            <a:r>
              <a:rPr lang="en-US" sz="2000" b="1">
                <a:latin typeface="Consolas" panose="020B0609020204030204" pitchFamily="49" charset="0"/>
              </a:rPr>
              <a:t>, </a:t>
            </a:r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string</a:t>
            </a:r>
            <a:r>
              <a:rPr lang="en-US" sz="2000" b="1" smtClean="0">
                <a:latin typeface="Consolas" panose="020B0609020204030204" pitchFamily="49" charset="0"/>
              </a:rPr>
              <a:t> </a:t>
            </a:r>
            <a:r>
              <a:rPr lang="en-US" sz="2000" b="1">
                <a:latin typeface="Consolas" panose="020B0609020204030204" pitchFamily="49" charset="0"/>
              </a:rPr>
              <a:t>pegB</a:t>
            </a:r>
            <a:r>
              <a:rPr lang="en-US" sz="2000" b="1">
                <a:latin typeface="Consolas" panose="020B0609020204030204" pitchFamily="49" charset="0"/>
              </a:rPr>
              <a:t>, </a:t>
            </a:r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string</a:t>
            </a:r>
            <a:r>
              <a:rPr lang="en-US" sz="2000" b="1" smtClean="0">
                <a:latin typeface="Consolas" panose="020B0609020204030204" pitchFamily="49" charset="0"/>
              </a:rPr>
              <a:t> </a:t>
            </a:r>
            <a:r>
              <a:rPr lang="en-US" sz="2000" b="1">
                <a:latin typeface="Consolas" panose="020B0609020204030204" pitchFamily="49" charset="0"/>
              </a:rPr>
              <a:t>pegC</a:t>
            </a:r>
            <a:r>
              <a:rPr lang="en-US" sz="2000" b="1">
                <a:latin typeface="Consolas" panose="020B0609020204030204" pitchFamily="49" charset="0"/>
              </a:rPr>
              <a:t>, </a:t>
            </a:r>
            <a:r>
              <a:rPr lang="en-US" sz="2000" b="1" smtClean="0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en-US" sz="2000" b="1" smtClean="0">
                <a:latin typeface="Consolas" panose="020B0609020204030204" pitchFamily="49" charset="0"/>
              </a:rPr>
              <a:t> </a:t>
            </a:r>
            <a:r>
              <a:rPr lang="en-US" sz="2000" b="1">
                <a:latin typeface="Consolas" panose="020B0609020204030204" pitchFamily="49" charset="0"/>
              </a:rPr>
              <a:t>n)</a:t>
            </a: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b="1">
                <a:latin typeface="Consolas" panose="020B0609020204030204" pitchFamily="49" charset="0"/>
              </a:rPr>
              <a:t>{</a:t>
            </a: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b="1" smtClean="0">
                <a:latin typeface="Consolas" panose="020B0609020204030204" pitchFamily="49" charset="0"/>
              </a:rPr>
              <a:t>    </a:t>
            </a:r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if</a:t>
            </a:r>
            <a:r>
              <a:rPr lang="en-US" sz="2000" b="1" smtClean="0">
                <a:latin typeface="Consolas" panose="020B0609020204030204" pitchFamily="49" charset="0"/>
              </a:rPr>
              <a:t> </a:t>
            </a:r>
            <a:r>
              <a:rPr lang="en-US" sz="2000" b="1">
                <a:latin typeface="Consolas" panose="020B0609020204030204" pitchFamily="49" charset="0"/>
              </a:rPr>
              <a:t>(n &gt; 0)</a:t>
            </a: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b="1" smtClean="0">
                <a:latin typeface="Consolas" panose="020B0609020204030204" pitchFamily="49" charset="0"/>
              </a:rPr>
              <a:t>    {</a:t>
            </a: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b="1" smtClean="0">
                <a:latin typeface="Consolas" panose="020B0609020204030204" pitchFamily="49" charset="0"/>
              </a:rPr>
              <a:t>        TowersOfHanoi(pegA</a:t>
            </a:r>
            <a:r>
              <a:rPr lang="en-US" sz="2000" b="1">
                <a:latin typeface="Consolas" panose="020B0609020204030204" pitchFamily="49" charset="0"/>
              </a:rPr>
              <a:t>, pegC, pegB, n - 1);</a:t>
            </a: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b="1" smtClean="0">
                <a:latin typeface="Consolas" panose="020B0609020204030204" pitchFamily="49" charset="0"/>
              </a:rPr>
              <a:t>        </a:t>
            </a:r>
            <a:r>
              <a:rPr lang="en-US" sz="2000" b="1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Console</a:t>
            </a:r>
            <a:r>
              <a:rPr lang="en-US" sz="2000" b="1" smtClean="0">
                <a:latin typeface="Consolas" panose="020B0609020204030204" pitchFamily="49" charset="0"/>
              </a:rPr>
              <a:t>.WriteLine</a:t>
            </a:r>
            <a:r>
              <a:rPr lang="en-US" sz="2000" b="1">
                <a:latin typeface="Consolas" panose="020B0609020204030204" pitchFamily="49" charset="0"/>
              </a:rPr>
              <a:t>(</a:t>
            </a:r>
            <a:r>
              <a:rPr lang="en-US" sz="2000" b="1">
                <a:solidFill>
                  <a:srgbClr val="C00000"/>
                </a:solidFill>
                <a:latin typeface="Consolas" panose="020B0609020204030204" pitchFamily="49" charset="0"/>
              </a:rPr>
              <a:t>"Move disk "</a:t>
            </a:r>
            <a:r>
              <a:rPr lang="en-US" sz="2000" b="1">
                <a:latin typeface="Consolas" panose="020B0609020204030204" pitchFamily="49" charset="0"/>
              </a:rPr>
              <a:t> + n + </a:t>
            </a:r>
            <a:r>
              <a:rPr lang="en-US" sz="2000" b="1">
                <a:solidFill>
                  <a:srgbClr val="C00000"/>
                </a:solidFill>
                <a:latin typeface="Consolas" panose="020B0609020204030204" pitchFamily="49" charset="0"/>
              </a:rPr>
              <a:t>": "</a:t>
            </a:r>
            <a:r>
              <a:rPr lang="en-US" sz="2000" b="1">
                <a:latin typeface="Consolas" panose="020B0609020204030204" pitchFamily="49" charset="0"/>
              </a:rPr>
              <a:t> + pegA + </a:t>
            </a:r>
            <a:r>
              <a:rPr lang="en-US" sz="2000" b="1">
                <a:solidFill>
                  <a:srgbClr val="C00000"/>
                </a:solidFill>
                <a:latin typeface="Consolas" panose="020B0609020204030204" pitchFamily="49" charset="0"/>
              </a:rPr>
              <a:t>"-&gt;"</a:t>
            </a:r>
            <a:r>
              <a:rPr lang="en-US" sz="2000" b="1">
                <a:latin typeface="Consolas" panose="020B0609020204030204" pitchFamily="49" charset="0"/>
              </a:rPr>
              <a:t> + pegC);</a:t>
            </a: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b="1" smtClean="0">
                <a:latin typeface="Consolas" panose="020B0609020204030204" pitchFamily="49" charset="0"/>
              </a:rPr>
              <a:t>        TowersOfHanoi(pegB</a:t>
            </a:r>
            <a:r>
              <a:rPr lang="en-US" sz="2000" b="1">
                <a:latin typeface="Consolas" panose="020B0609020204030204" pitchFamily="49" charset="0"/>
              </a:rPr>
              <a:t>, pegA, pegC, n - 1);</a:t>
            </a: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b="1" smtClean="0">
                <a:latin typeface="Consolas" panose="020B0609020204030204" pitchFamily="49" charset="0"/>
              </a:rPr>
              <a:t>    }</a:t>
            </a: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b="1">
                <a:latin typeface="Consolas" panose="020B0609020204030204" pitchFamily="49" charset="0"/>
              </a:rPr>
              <a:t>}</a:t>
            </a: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b="1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b="1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14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14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623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smtClean="0"/>
              <a:t>Fibonacci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8366312" cy="4351338"/>
          </a:xfrm>
        </p:spPr>
        <p:txBody>
          <a:bodyPr/>
          <a:lstStyle/>
          <a:p>
            <a:r>
              <a:rPr lang="da-DK" b="1" smtClean="0"/>
              <a:t>Fibonacci</a:t>
            </a:r>
            <a:r>
              <a:rPr lang="da-DK" smtClean="0"/>
              <a:t>(</a:t>
            </a:r>
            <a:r>
              <a:rPr lang="da-DK" smtClean="0"/>
              <a:t>1</a:t>
            </a:r>
            <a:r>
              <a:rPr lang="da-DK" smtClean="0"/>
              <a:t>) = 1</a:t>
            </a:r>
          </a:p>
          <a:p>
            <a:r>
              <a:rPr lang="da-DK" b="1" smtClean="0"/>
              <a:t>Fibonacci</a:t>
            </a:r>
            <a:r>
              <a:rPr lang="da-DK" smtClean="0"/>
              <a:t>(2) </a:t>
            </a:r>
            <a:r>
              <a:rPr lang="da-DK"/>
              <a:t>= 1</a:t>
            </a:r>
          </a:p>
          <a:p>
            <a:r>
              <a:rPr lang="da-DK" b="1"/>
              <a:t>Fibonacci</a:t>
            </a:r>
            <a:r>
              <a:rPr lang="da-DK" smtClean="0"/>
              <a:t>(</a:t>
            </a:r>
            <a:r>
              <a:rPr lang="da-DK" b="1" smtClean="0"/>
              <a:t>n</a:t>
            </a:r>
            <a:r>
              <a:rPr lang="da-DK" smtClean="0"/>
              <a:t>) = </a:t>
            </a:r>
            <a:r>
              <a:rPr lang="da-DK" b="1" smtClean="0"/>
              <a:t>Fibonacci</a:t>
            </a:r>
            <a:r>
              <a:rPr lang="da-DK" smtClean="0"/>
              <a:t>(n – 1) + </a:t>
            </a:r>
            <a:r>
              <a:rPr lang="da-DK" b="1"/>
              <a:t>Fibonacci</a:t>
            </a:r>
            <a:r>
              <a:rPr lang="da-DK"/>
              <a:t>(n </a:t>
            </a:r>
            <a:r>
              <a:rPr lang="da-DK"/>
              <a:t>– </a:t>
            </a:r>
            <a:r>
              <a:rPr lang="da-DK" smtClean="0"/>
              <a:t>2)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3431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0742195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3200" b="1" smtClean="0">
                <a:latin typeface="Consolas" panose="020B0609020204030204" pitchFamily="49" charset="0"/>
              </a:rPr>
              <a:t>Fibonacci(</a:t>
            </a: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en-US" sz="3200" b="1" smtClean="0">
                <a:latin typeface="Consolas" panose="020B0609020204030204" pitchFamily="49" charset="0"/>
              </a:rPr>
              <a:t> n)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</a:t>
            </a: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3200" b="1" smtClean="0">
                <a:latin typeface="Consolas" panose="020B0609020204030204" pitchFamily="49" charset="0"/>
              </a:rPr>
              <a:t> (n &lt; 3) ?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    1 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    Fibonacci(n – 1) + Fibonacci(n - 2);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}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2" descr="https://www.iconexperience.com/_img/v_collection_png/512x512/shadow/bom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4036" y="3405623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485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752" y="1600551"/>
            <a:ext cx="9108657" cy="336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01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smtClean="0"/>
              <a:t>Recursion summary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6669505" cy="4351338"/>
          </a:xfrm>
        </p:spPr>
        <p:txBody>
          <a:bodyPr/>
          <a:lstStyle/>
          <a:p>
            <a:r>
              <a:rPr lang="da-DK" smtClean="0"/>
              <a:t>Not a silver bullet!</a:t>
            </a:r>
          </a:p>
          <a:p>
            <a:r>
              <a:rPr lang="da-DK" smtClean="0"/>
              <a:t>Useful if problem has a natural recursive formulation, and/or non-recursive formulation is much more complex</a:t>
            </a:r>
          </a:p>
          <a:p>
            <a:r>
              <a:rPr lang="da-DK" smtClean="0"/>
              <a:t>Beware of efficiency</a:t>
            </a:r>
          </a:p>
          <a:p>
            <a:endParaRPr lang="da-DK"/>
          </a:p>
        </p:txBody>
      </p:sp>
      <p:pic>
        <p:nvPicPr>
          <p:cNvPr id="4" name="Picture 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6968" y="0"/>
            <a:ext cx="440745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8479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965" y="503572"/>
            <a:ext cx="5970446" cy="3749592"/>
          </a:xfrm>
          <a:prstGeom prst="rect">
            <a:avLst/>
          </a:prstGeom>
        </p:spPr>
      </p:pic>
      <p:pic>
        <p:nvPicPr>
          <p:cNvPr id="1026" name="Picture 2" descr="Image result for oh i get it its very clever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538" y="3719596"/>
            <a:ext cx="476250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9655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led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3983" y="238964"/>
            <a:ext cx="3582241" cy="623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74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7525871" cy="292583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US" sz="3200" b="1">
                <a:solidFill>
                  <a:srgbClr val="0070C0"/>
                </a:solidFill>
                <a:latin typeface="Consolas" panose="020B0609020204030204" pitchFamily="49" charset="0"/>
              </a:rPr>
              <a:t>void </a:t>
            </a:r>
            <a:r>
              <a:rPr lang="en-US" sz="3200" b="1">
                <a:latin typeface="Consolas" panose="020B0609020204030204" pitchFamily="49" charset="0"/>
              </a:rPr>
              <a:t>PrintHello()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{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    </a:t>
            </a:r>
            <a:r>
              <a:rPr lang="en-US" sz="3200" b="1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Console</a:t>
            </a:r>
            <a:r>
              <a:rPr lang="en-US" sz="3200" b="1" smtClean="0">
                <a:latin typeface="Consolas" panose="020B0609020204030204" pitchFamily="49" charset="0"/>
              </a:rPr>
              <a:t>.WriteLine</a:t>
            </a:r>
            <a:r>
              <a:rPr lang="en-US" sz="3200" b="1">
                <a:latin typeface="Consolas" panose="020B0609020204030204" pitchFamily="49" charset="0"/>
              </a:rPr>
              <a:t>(</a:t>
            </a:r>
            <a:r>
              <a:rPr lang="en-US" sz="3200" b="1">
                <a:solidFill>
                  <a:srgbClr val="C00000"/>
                </a:solidFill>
                <a:latin typeface="Consolas" panose="020B0609020204030204" pitchFamily="49" charset="0"/>
              </a:rPr>
              <a:t>"Hello"</a:t>
            </a:r>
            <a:r>
              <a:rPr lang="en-US" sz="3200" b="1">
                <a:latin typeface="Consolas" panose="020B0609020204030204" pitchFamily="49" charset="0"/>
              </a:rPr>
              <a:t>);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    PrintHello</a:t>
            </a:r>
            <a:r>
              <a:rPr lang="en-US" sz="3200" b="1">
                <a:latin typeface="Consolas" panose="020B0609020204030204" pitchFamily="49" charset="0"/>
              </a:rPr>
              <a:t>();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}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2" descr="https://www.iconexperience.com/_img/v_collection_png/512x512/shadow/bom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299" y="740629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2769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0793506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US" sz="3200" b="1">
                <a:solidFill>
                  <a:srgbClr val="0070C0"/>
                </a:solidFill>
                <a:latin typeface="Consolas" panose="020B0609020204030204" pitchFamily="49" charset="0"/>
              </a:rPr>
              <a:t>void </a:t>
            </a:r>
            <a:r>
              <a:rPr lang="en-US" sz="3200" b="1" smtClean="0">
                <a:latin typeface="Consolas" panose="020B0609020204030204" pitchFamily="49" charset="0"/>
              </a:rPr>
              <a:t>PrintHello(</a:t>
            </a:r>
            <a:r>
              <a:rPr lang="en-US" sz="3200" b="1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en-US" sz="3200" b="1" smtClean="0">
                <a:latin typeface="Consolas" panose="020B0609020204030204" pitchFamily="49" charset="0"/>
              </a:rPr>
              <a:t> callsLeft)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</a:t>
            </a:r>
            <a:r>
              <a:rPr lang="en-US" sz="3200" b="1">
                <a:solidFill>
                  <a:srgbClr val="0070C0"/>
                </a:solidFill>
                <a:latin typeface="Consolas" panose="020B0609020204030204" pitchFamily="49" charset="0"/>
              </a:rPr>
              <a:t>if</a:t>
            </a:r>
            <a:r>
              <a:rPr lang="en-US" sz="3200" b="1" smtClean="0">
                <a:latin typeface="Consolas" panose="020B0609020204030204" pitchFamily="49" charset="0"/>
              </a:rPr>
              <a:t> (callsLeft &gt;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da-DK" sz="3200" b="1" smtClean="0">
                <a:latin typeface="Consolas" panose="020B0609020204030204" pitchFamily="49" charset="0"/>
              </a:rPr>
              <a:t>    {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        </a:t>
            </a:r>
            <a:r>
              <a:rPr lang="en-US" sz="3200" b="1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Console</a:t>
            </a:r>
            <a:r>
              <a:rPr lang="en-US" sz="3200" b="1" smtClean="0">
                <a:latin typeface="Consolas" panose="020B0609020204030204" pitchFamily="49" charset="0"/>
              </a:rPr>
              <a:t>.WriteLine</a:t>
            </a:r>
            <a:r>
              <a:rPr lang="en-US" sz="3200" b="1">
                <a:latin typeface="Consolas" panose="020B0609020204030204" pitchFamily="49" charset="0"/>
              </a:rPr>
              <a:t>(</a:t>
            </a:r>
            <a:r>
              <a:rPr lang="en-US" sz="3200" b="1">
                <a:solidFill>
                  <a:srgbClr val="C00000"/>
                </a:solidFill>
                <a:latin typeface="Consolas" panose="020B0609020204030204" pitchFamily="49" charset="0"/>
              </a:rPr>
              <a:t>"Hello"</a:t>
            </a:r>
            <a:r>
              <a:rPr lang="en-US" sz="3200" b="1">
                <a:latin typeface="Consolas" panose="020B0609020204030204" pitchFamily="49" charset="0"/>
              </a:rPr>
              <a:t>);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        PrintHello(callsLeft - 1);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}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}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84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smtClean="0"/>
              <a:t>Parts of a Recursive definition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8366312" cy="4351338"/>
          </a:xfrm>
        </p:spPr>
        <p:txBody>
          <a:bodyPr/>
          <a:lstStyle/>
          <a:p>
            <a:pPr lvl="0"/>
            <a:r>
              <a:rPr lang="en-US" b="1"/>
              <a:t>A trivial case</a:t>
            </a:r>
            <a:r>
              <a:rPr lang="en-US"/>
              <a:t>: a case for which we have a simple solution, that does not require any calculation.</a:t>
            </a:r>
            <a:endParaRPr lang="da-DK"/>
          </a:p>
          <a:p>
            <a:pPr lvl="0"/>
            <a:r>
              <a:rPr lang="en-US" b="1"/>
              <a:t>A division strategy</a:t>
            </a:r>
            <a:r>
              <a:rPr lang="en-US"/>
              <a:t>: a way of splitting the problem into smaller parts, which can themselves be solved trivially or by recursion</a:t>
            </a:r>
            <a:endParaRPr lang="da-DK"/>
          </a:p>
          <a:p>
            <a:pPr lvl="0"/>
            <a:r>
              <a:rPr lang="en-US" b="1"/>
              <a:t>A combination strategy</a:t>
            </a:r>
            <a:r>
              <a:rPr lang="en-US"/>
              <a:t>: a way of combining the solutions for the simpler pro­blems into a solution for the </a:t>
            </a:r>
            <a:r>
              <a:rPr lang="en-US"/>
              <a:t>original </a:t>
            </a:r>
            <a:r>
              <a:rPr lang="en-US" smtClean="0"/>
              <a:t>problem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7724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smtClean="0"/>
              <a:t>Factorial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8366312" cy="4351338"/>
          </a:xfrm>
        </p:spPr>
        <p:txBody>
          <a:bodyPr/>
          <a:lstStyle/>
          <a:p>
            <a:r>
              <a:rPr lang="da-DK" b="1" smtClean="0"/>
              <a:t>Factorial</a:t>
            </a:r>
            <a:r>
              <a:rPr lang="da-DK" smtClean="0"/>
              <a:t>(</a:t>
            </a:r>
            <a:r>
              <a:rPr lang="da-DK" b="1" smtClean="0"/>
              <a:t>n</a:t>
            </a:r>
            <a:r>
              <a:rPr lang="da-DK" smtClean="0"/>
              <a:t>) = n x (n – 1) x (n – 2) x … x 2 x 1</a:t>
            </a:r>
          </a:p>
          <a:p>
            <a:r>
              <a:rPr lang="da-DK" b="1" smtClean="0"/>
              <a:t>Factorial</a:t>
            </a:r>
            <a:r>
              <a:rPr lang="da-DK" smtClean="0"/>
              <a:t>(5) = 5 x 4 x 3 x 2 x 1 = 120</a:t>
            </a:r>
          </a:p>
          <a:p>
            <a:r>
              <a:rPr lang="da-DK" b="1" smtClean="0"/>
              <a:t>Factorial</a:t>
            </a:r>
            <a:r>
              <a:rPr lang="da-DK" smtClean="0"/>
              <a:t>(1) = 1</a:t>
            </a:r>
          </a:p>
          <a:p>
            <a:r>
              <a:rPr lang="da-DK" b="1" smtClean="0"/>
              <a:t>Factorial</a:t>
            </a:r>
            <a:r>
              <a:rPr lang="da-DK" smtClean="0"/>
              <a:t>(</a:t>
            </a:r>
            <a:r>
              <a:rPr lang="da-DK" b="1" smtClean="0"/>
              <a:t>n</a:t>
            </a:r>
            <a:r>
              <a:rPr lang="da-DK" smtClean="0"/>
              <a:t>) = n x </a:t>
            </a:r>
            <a:r>
              <a:rPr lang="da-DK" b="1" smtClean="0"/>
              <a:t>Factorial</a:t>
            </a:r>
            <a:r>
              <a:rPr lang="da-DK" smtClean="0"/>
              <a:t>(n – 1)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0697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smtClean="0"/>
              <a:t>Parts of a Recursive definition (Factorial)</a:t>
            </a:r>
            <a:endParaRPr lang="da-DK" b="1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825625"/>
            <a:ext cx="9112624" cy="4351338"/>
          </a:xfrm>
        </p:spPr>
        <p:txBody>
          <a:bodyPr/>
          <a:lstStyle/>
          <a:p>
            <a:pPr lvl="0"/>
            <a:r>
              <a:rPr lang="en-US" b="1"/>
              <a:t>A trivial case</a:t>
            </a:r>
            <a:r>
              <a:rPr lang="en-US"/>
              <a:t>: </a:t>
            </a:r>
            <a:r>
              <a:rPr lang="en-US" b="1"/>
              <a:t>Factorial</a:t>
            </a:r>
            <a:r>
              <a:rPr lang="en-US"/>
              <a:t>(1) = 1.</a:t>
            </a:r>
            <a:endParaRPr lang="da-DK"/>
          </a:p>
          <a:p>
            <a:pPr lvl="0"/>
            <a:r>
              <a:rPr lang="en-US" b="1"/>
              <a:t>A division strategy</a:t>
            </a:r>
            <a:r>
              <a:rPr lang="en-US"/>
              <a:t>: Split </a:t>
            </a:r>
            <a:r>
              <a:rPr lang="en-US" b="1"/>
              <a:t>Factorial</a:t>
            </a:r>
            <a:r>
              <a:rPr lang="en-US"/>
              <a:t>(</a:t>
            </a:r>
            <a:r>
              <a:rPr lang="en-US" b="1"/>
              <a:t>n</a:t>
            </a:r>
            <a:r>
              <a:rPr lang="en-US"/>
              <a:t>) into </a:t>
            </a:r>
            <a:r>
              <a:rPr lang="en-US" b="1"/>
              <a:t>n</a:t>
            </a:r>
            <a:r>
              <a:rPr lang="en-US"/>
              <a:t> (trivial) and </a:t>
            </a:r>
            <a:r>
              <a:rPr lang="en-US" b="1"/>
              <a:t>Factorial</a:t>
            </a:r>
            <a:r>
              <a:rPr lang="en-US"/>
              <a:t>(</a:t>
            </a:r>
            <a:r>
              <a:rPr lang="en-US" b="1"/>
              <a:t>n</a:t>
            </a:r>
            <a:r>
              <a:rPr lang="en-US"/>
              <a:t> - 1), which can be solved by recursion</a:t>
            </a:r>
            <a:endParaRPr lang="da-DK"/>
          </a:p>
          <a:p>
            <a:pPr lvl="0"/>
            <a:r>
              <a:rPr lang="en-US" b="1"/>
              <a:t>A combination strategy</a:t>
            </a:r>
            <a:r>
              <a:rPr lang="en-US"/>
              <a:t>: Multiply </a:t>
            </a:r>
            <a:r>
              <a:rPr lang="en-US" b="1"/>
              <a:t>n</a:t>
            </a:r>
            <a:r>
              <a:rPr lang="en-US"/>
              <a:t> and </a:t>
            </a:r>
            <a:r>
              <a:rPr lang="en-US" b="1"/>
              <a:t>Factorial</a:t>
            </a:r>
            <a:r>
              <a:rPr lang="en-US"/>
              <a:t>(</a:t>
            </a:r>
            <a:r>
              <a:rPr lang="en-US" b="1"/>
              <a:t>n</a:t>
            </a:r>
            <a:r>
              <a:rPr lang="en-US"/>
              <a:t> - 1).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4936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765387"/>
            <a:ext cx="11217088" cy="542026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public int </a:t>
            </a:r>
            <a:r>
              <a:rPr lang="en-US" sz="3200" b="1" smtClean="0">
                <a:latin typeface="Consolas" panose="020B0609020204030204" pitchFamily="49" charset="0"/>
              </a:rPr>
              <a:t>Factorial(</a:t>
            </a: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en-US" sz="3200" b="1" smtClean="0">
                <a:latin typeface="Consolas" panose="020B0609020204030204" pitchFamily="49" charset="0"/>
              </a:rPr>
              <a:t> n)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</a:t>
            </a:r>
            <a:r>
              <a:rPr lang="en-US" sz="3200" b="1" smtClean="0">
                <a:solidFill>
                  <a:srgbClr val="0070C0"/>
                </a:solidFill>
                <a:latin typeface="Consolas" panose="020B0609020204030204" pitchFamily="49" charset="0"/>
              </a:rPr>
              <a:t>return</a:t>
            </a:r>
            <a:r>
              <a:rPr lang="en-US" sz="3200" b="1" smtClean="0">
                <a:latin typeface="Consolas" panose="020B0609020204030204" pitchFamily="49" charset="0"/>
              </a:rPr>
              <a:t> (n &lt;= 1) ?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    1 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>
                <a:latin typeface="Consolas" panose="020B0609020204030204" pitchFamily="49" charset="0"/>
              </a:rPr>
              <a:t> </a:t>
            </a:r>
            <a:r>
              <a:rPr lang="en-US" sz="3200" b="1" smtClean="0">
                <a:latin typeface="Consolas" panose="020B0609020204030204" pitchFamily="49" charset="0"/>
              </a:rPr>
              <a:t>       (n * Factorial(n – 1));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3200" b="1" smtClean="0">
                <a:latin typeface="Consolas" panose="020B0609020204030204" pitchFamily="49" charset="0"/>
              </a:rPr>
              <a:t>}</a:t>
            </a:r>
            <a:endParaRPr lang="da-DK" sz="3200" b="1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da-DK" sz="2000" b="1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a-DK" sz="2000" b="1" smtClean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15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</TotalTime>
  <Words>455</Words>
  <Application>Microsoft Office PowerPoint</Application>
  <PresentationFormat>Widescreen</PresentationFormat>
  <Paragraphs>66</Paragraphs>
  <Slides>16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Office-tema</vt:lpstr>
      <vt:lpstr>Recursion</vt:lpstr>
      <vt:lpstr>PowerPoint-præsentation</vt:lpstr>
      <vt:lpstr>PowerPoint-præsentation</vt:lpstr>
      <vt:lpstr>PowerPoint-præsentation</vt:lpstr>
      <vt:lpstr>PowerPoint-præsentation</vt:lpstr>
      <vt:lpstr>Parts of a Recursive definition</vt:lpstr>
      <vt:lpstr>Factorial</vt:lpstr>
      <vt:lpstr>Parts of a Recursive definition (Factorial)</vt:lpstr>
      <vt:lpstr>PowerPoint-præsentation</vt:lpstr>
      <vt:lpstr>PowerPoint-præsentation</vt:lpstr>
      <vt:lpstr>Parts of a Recursive definition (Towers of Hanoi)</vt:lpstr>
      <vt:lpstr>PowerPoint-præsentation</vt:lpstr>
      <vt:lpstr>Fibonacci</vt:lpstr>
      <vt:lpstr>PowerPoint-præsentation</vt:lpstr>
      <vt:lpstr>PowerPoint-præsentation</vt:lpstr>
      <vt:lpstr>Recursion summary</vt:lpstr>
    </vt:vector>
  </TitlesOfParts>
  <Company>Køge Handelsskole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Per Laursen</dc:creator>
  <cp:lastModifiedBy>Per Laursen</cp:lastModifiedBy>
  <cp:revision>74</cp:revision>
  <dcterms:created xsi:type="dcterms:W3CDTF">2017-09-05T14:00:27Z</dcterms:created>
  <dcterms:modified xsi:type="dcterms:W3CDTF">2018-02-17T13:27:59Z</dcterms:modified>
</cp:coreProperties>
</file>

<file path=docProps/thumbnail.jpeg>
</file>